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83" r:id="rId9"/>
    <p:sldId id="276" r:id="rId10"/>
    <p:sldId id="277" r:id="rId11"/>
    <p:sldId id="261" r:id="rId12"/>
    <p:sldId id="278" r:id="rId13"/>
    <p:sldId id="263" r:id="rId14"/>
    <p:sldId id="280" r:id="rId15"/>
    <p:sldId id="281" r:id="rId16"/>
    <p:sldId id="272" r:id="rId17"/>
    <p:sldId id="273" r:id="rId18"/>
    <p:sldId id="262" r:id="rId19"/>
    <p:sldId id="285" r:id="rId20"/>
    <p:sldId id="274" r:id="rId21"/>
    <p:sldId id="275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F5575-0FFF-1E88-06A3-BB0BB1D9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0E5D7C-D904-F6B8-91C7-E2DAFA7E0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5927A-5AF6-6C51-9117-F0D8027A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FCC15-2741-D8F6-5232-23C26FA1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9DDC-8212-E4E8-7AAB-331F6298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799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F5AFD-73F2-D5C7-12BA-497AD5A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C5E69-69DE-5699-06E7-E3E0A2E7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0EC45-BAFC-2B97-B226-892FC035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A3B50-6EF7-F646-668A-463742E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2A5-9476-9772-F790-6F4E178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4226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0441-F3B4-F6FD-9DB6-60FFB36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1789EA-A533-8F7B-32DE-FC2EBB9E6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9538C-0979-A054-8489-6CE15B23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42445-D68C-434C-4318-EA1F84BC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F9B88-3AAD-6DAE-E64C-767A4658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61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540EA-5BF4-6790-08E5-66871BC5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0BC84-CAD7-5F6D-E7DD-A45607E7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5CBB-3070-2F65-76DA-0B39AA2C5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358B51-EE55-F37F-0C02-B8D9652F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7BF3E6-4D6A-3C89-A409-22AD6C7C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965592-4140-B911-479A-543C4E00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25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A9B5B-2160-7033-6C1F-1908523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2AC013-EAD3-FDD8-498B-25E0C17F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10098B-D327-D5FA-45D7-E3189C14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A07841-30F6-4716-FB03-30D0AEC2A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937423-A81A-79D6-910C-22300CDFD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12241D-4A47-C1DD-4BD4-E2168C64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EA2767-908F-04E4-3AD4-6DA4F75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F80588-ED11-91EA-4327-CBEE0A2D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0441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6C18B8-5E87-DFFA-3FA0-93F1C607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93616-B136-4195-5F51-94B4C13B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3E06B9-74E6-D74E-FE65-5D130098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6B376-A5B1-C529-6E45-E8A338E5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1300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27EEFC-2C01-4980-E6A5-DEE940C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68A2B7-DE55-DE72-80C3-1FD7CBAC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5C2D6-B76C-3A3F-0F5A-83A46963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5024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328A6-0CD9-CA92-40A7-4A0632C8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15A9-C22D-75B4-FE69-B646AEEB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476552-EDC5-75BD-6E03-8DDFDFB1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4EECD2-0374-9A77-7BBC-AA98FD0B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4D8A6F-5785-EAA5-0A79-2C3976C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7D71CE-623A-2DA9-9DD5-078F48E2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2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DDE26-A2D9-A3D3-B9CF-14A1C09A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4F02F6-EE4A-24F6-0A5F-2C850020B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8869F7-757A-2398-B83B-187B9EF24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B7934A-74EC-AA50-C721-E02015F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E3EDD2-C809-B5BF-791F-8D360DC5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14F14-1DE0-798E-48A7-E00B4168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7290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99BE9-F289-0A9D-9978-5C13628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3F98D-7E75-36EE-C82C-CE4CD4962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4F18B-2C59-5396-FF9B-5BBD72A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92A59-EA78-F26B-43D9-6E2D3B23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6E983C-CD8B-2E4A-DED2-720B8995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67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21F763-ADF2-179F-358F-9FB53DD97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268728-C6FF-3FBB-8075-78F0C586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EAD2B7-5053-74E0-BA38-0391FC4F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438F7F-3CDE-0949-A4F0-D5963A1DC7F0}" type="datetimeFigureOut">
              <a:rPr lang="fr-FR" smtClean="0"/>
              <a:t>01/02/2023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AA451-26FC-5593-1832-6CB873C8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804DD-C4FF-D94B-AE44-BFAAF4F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0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6E04553-F5EF-4FD6-9D07-0355060BFF27}" type="slidenum">
              <a:rPr lang="fr-FR" sz="1200" b="0" strike="noStrike" spc="-1">
                <a:solidFill>
                  <a:srgbClr val="888893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45EEB55-B42A-4E61-ABC3-B6CDD5BD3B77}" type="slidenum">
              <a:rPr lang="fr-FR" sz="1200" b="0" strike="noStrike" spc="-1">
                <a:solidFill>
                  <a:srgbClr val="888893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8C2DE1C-BEE3-492D-AFC4-EC793B065C97}" type="slidenum">
              <a:rPr lang="fr-FR" sz="1200" b="0" strike="noStrike" spc="-1">
                <a:solidFill>
                  <a:srgbClr val="888893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A98606-9571-5D0A-D17D-06FB471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DAC714-43DB-3D5C-445A-9085CCF2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E241AC-E3B9-CDCF-F926-B184A8A89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38F7F-3CDE-0949-A4F0-D5963A1DC7F0}" type="datetimeFigureOut">
              <a:rPr lang="fr-FR" smtClean="0"/>
              <a:t>01/02/2023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0D27DD-5CB1-2A0A-A76C-57BADFEA3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A8E56-3413-5A35-A070-936FF197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A0EE5-598A-D649-B329-179CAFAECF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1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hyperlink" Target="https://myelectricaldata.f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373760" y="3559680"/>
            <a:ext cx="106675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I save on my bills by monitoring my linky meter. </a:t>
            </a:r>
            <a:endParaRPr lang="en-US" sz="3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Recap ! 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82640" y="2097360"/>
            <a:ext cx="4687920" cy="22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Grafana on OVHcloud, Metabase locally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PostgreSQL with timestamps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Python for processing the data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82640" y="4683960"/>
            <a:ext cx="4687920" cy="82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Get</a:t>
            </a:r>
            <a:r>
              <a:rPr lang="fr-FR" sz="2400" b="1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 the </a:t>
            </a:r>
            <a:r>
              <a:rPr lang="fr-FR" sz="2400" b="1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json</a:t>
            </a:r>
            <a:r>
              <a:rPr lang="fr-FR" sz="2400" b="1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, process </a:t>
            </a:r>
            <a:r>
              <a:rPr lang="fr-FR" sz="2400" b="1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it</a:t>
            </a:r>
            <a:r>
              <a:rPr lang="fr-FR" sz="2400" b="1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, store </a:t>
            </a:r>
            <a:r>
              <a:rPr lang="fr-FR" sz="2400" b="1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it</a:t>
            </a:r>
            <a:r>
              <a:rPr lang="fr-FR" sz="2400" b="1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 and display </a:t>
            </a:r>
            <a:r>
              <a:rPr lang="fr-FR" sz="2400" b="1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it</a:t>
            </a:r>
            <a:r>
              <a:rPr lang="fr-FR" sz="2400" b="1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.</a:t>
            </a:r>
            <a:endParaRPr lang="en-US" sz="2400" b="0" strike="noStrike" spc="-1">
              <a:latin typeface="Arial"/>
              <a:cs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329063" y="6400800"/>
            <a:ext cx="786492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save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on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my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bills by monitoring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my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linky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meter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2" name="Picture 2" descr="Screenshot(11).png">
            <a:extLst>
              <a:ext uri="{FF2B5EF4-FFF2-40B4-BE49-F238E27FC236}">
                <a16:creationId xmlns:a16="http://schemas.microsoft.com/office/drawing/2014/main" id="{C64561BA-0B42-404D-A9AA-A3D7759D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839" y="977464"/>
            <a:ext cx="4338083" cy="5082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25160" y="1717920"/>
            <a:ext cx="10456560" cy="4669560"/>
          </a:xfrm>
          <a:prstGeom prst="rect">
            <a:avLst/>
          </a:prstGeom>
          <a:solidFill>
            <a:schemeClr val="lt1"/>
          </a:solidFill>
          <a:ln w="190440">
            <a:solidFill>
              <a:schemeClr val="accen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537120" y="1826280"/>
            <a:ext cx="10232640" cy="4470120"/>
          </a:xfrm>
          <a:prstGeom prst="rect">
            <a:avLst/>
          </a:prstGeom>
          <a:solidFill>
            <a:schemeClr val="lt1"/>
          </a:solidFill>
          <a:ln w="63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527760" y="826560"/>
            <a:ext cx="934776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pc="-1">
                <a:solidFill>
                  <a:srgbClr val="020A4A"/>
                </a:solidFill>
                <a:latin typeface="Source Sans Pro"/>
              </a:rPr>
              <a:t>Visualize with Metabase !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527760" y="2097360"/>
            <a:ext cx="468792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527760" y="468396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1EE4D-45FB-7B79-78B8-2CFA133B1A5C}"/>
              </a:ext>
            </a:extLst>
          </p:cNvPr>
          <p:cNvSpPr txBox="1"/>
          <p:nvPr/>
        </p:nvSpPr>
        <p:spPr>
          <a:xfrm>
            <a:off x="7007024" y="242557"/>
            <a:ext cx="429159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30 min timestamp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Alerting via email only</a:t>
            </a:r>
            <a:endParaRPr lang="en-US" dirty="0">
              <a:cs typeface="Arial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WYSIWYG Query engine</a:t>
            </a:r>
            <a:endParaRPr lang="en-US" dirty="0">
              <a:cs typeface="Arial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cs typeface="Arial"/>
              </a:rPr>
              <a:t>Automatic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pic>
        <p:nvPicPr>
          <p:cNvPr id="3" name="Picture 3" descr="Screenshot(12).png">
            <a:extLst>
              <a:ext uri="{FF2B5EF4-FFF2-40B4-BE49-F238E27FC236}">
                <a16:creationId xmlns:a16="http://schemas.microsoft.com/office/drawing/2014/main" id="{9F85A840-E650-4F11-AC6E-6BE4C5A5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2" y="1865592"/>
            <a:ext cx="10123967" cy="4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6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25160" y="1717920"/>
            <a:ext cx="10456560" cy="4669560"/>
          </a:xfrm>
          <a:prstGeom prst="rect">
            <a:avLst/>
          </a:prstGeom>
          <a:solidFill>
            <a:schemeClr val="lt1"/>
          </a:solidFill>
          <a:ln w="190440">
            <a:solidFill>
              <a:schemeClr val="accen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537120" y="1826280"/>
            <a:ext cx="10232640" cy="4470120"/>
          </a:xfrm>
          <a:prstGeom prst="rect">
            <a:avLst/>
          </a:prstGeom>
          <a:solidFill>
            <a:schemeClr val="lt1"/>
          </a:solidFill>
          <a:ln w="63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527760" y="826560"/>
            <a:ext cx="934776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pc="-1">
                <a:solidFill>
                  <a:srgbClr val="020A4A"/>
                </a:solidFill>
                <a:latin typeface="Source Sans Pro"/>
              </a:rPr>
              <a:t>Visualize with Grafana !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527760" y="2097360"/>
            <a:ext cx="468792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527760" y="468396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1EE4D-45FB-7B79-78B8-2CFA133B1A5C}"/>
              </a:ext>
            </a:extLst>
          </p:cNvPr>
          <p:cNvSpPr txBox="1"/>
          <p:nvPr/>
        </p:nvSpPr>
        <p:spPr>
          <a:xfrm>
            <a:off x="6576101" y="253003"/>
            <a:ext cx="490119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30 min timestamp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Alerting via multiple ways (Telegram,..)</a:t>
            </a:r>
            <a:endParaRPr lang="en-US" dirty="0">
              <a:cs typeface="Arial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cs typeface="Arial"/>
              </a:rPr>
              <a:t>Difference with off-peak and peak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pic>
        <p:nvPicPr>
          <p:cNvPr id="3" name="Picture 3" descr="Screenshot(13).png">
            <a:extLst>
              <a:ext uri="{FF2B5EF4-FFF2-40B4-BE49-F238E27FC236}">
                <a16:creationId xmlns:a16="http://schemas.microsoft.com/office/drawing/2014/main" id="{9A6B18D4-703B-4679-A02E-557B91B8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2" y="1830298"/>
            <a:ext cx="10177130" cy="44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4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346000" y="57744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Demo time !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095880" y="2074680"/>
            <a:ext cx="468792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  -    Get the data</a:t>
            </a:r>
            <a:endParaRPr lang="en-US" sz="2400" b="0" strike="noStrike" spc="-1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20A4A"/>
              </a:buClr>
              <a:buFont typeface="Source Sans Pro"/>
              <a:buChar char="-"/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Store it</a:t>
            </a:r>
            <a:endParaRPr lang="en-US" sz="2400" b="0" strike="noStrike" spc="-1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20A4A"/>
              </a:buClr>
              <a:buFont typeface="Source Sans Pro"/>
              <a:buChar char="-"/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Display it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41197" y="2136667"/>
            <a:ext cx="2882847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002060"/>
                </a:solidFill>
                <a:latin typeface="Arial"/>
                <a:ea typeface="Arial"/>
              </a:rPr>
              <a:t>And if 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002060"/>
                </a:solidFill>
                <a:latin typeface="Arial"/>
                <a:ea typeface="Arial"/>
              </a:rPr>
              <a:t>I show </a:t>
            </a:r>
            <a:endParaRPr lang="en-US" sz="3600" b="0" i="1" strike="noStrike" spc="-1">
              <a:solidFill>
                <a:srgbClr val="00206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002060"/>
                </a:solidFill>
                <a:latin typeface="Arial"/>
                <a:ea typeface="Arial"/>
              </a:rPr>
              <a:t>how it</a:t>
            </a:r>
            <a:endParaRPr lang="en-US" sz="3600" b="0" i="1" strike="noStrike" spc="-1">
              <a:solidFill>
                <a:srgbClr val="00206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002060"/>
                </a:solidFill>
                <a:latin typeface="Arial"/>
                <a:ea typeface="Arial"/>
              </a:rPr>
              <a:t>looks ?</a:t>
            </a:r>
            <a:endParaRPr lang="en-US" sz="3600" b="0" i="1" strike="noStrike" spc="-1">
              <a:solidFill>
                <a:srgbClr val="002060"/>
              </a:solid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6095880" y="4617360"/>
            <a:ext cx="540542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pc="-1">
                <a:solidFill>
                  <a:srgbClr val="020A4A"/>
                </a:solidFill>
                <a:latin typeface="Source Sans Pro"/>
              </a:rPr>
              <a:t>Going further and improve my PoC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Going further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37639" y="2100960"/>
            <a:ext cx="6090999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Use a </a:t>
            </a:r>
            <a:r>
              <a:rPr lang="fr-FR" sz="2400" b="1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Raspberry Pi </a:t>
            </a: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for real time data and zero cloud infra (everything is local)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</a:t>
            </a:r>
            <a:r>
              <a:rPr lang="fr-FR" sz="2400" b="1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Automate</a:t>
            </a: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 the Python script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- Send alerts via </a:t>
            </a:r>
            <a:r>
              <a:rPr lang="fr-FR" sz="2400" b="1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Telegram</a:t>
            </a:r>
          </a:p>
          <a:p>
            <a:pPr marL="342900" indent="-34290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endParaRPr lang="fr-FR" sz="2400" spc="-1">
              <a:solidFill>
                <a:srgbClr val="171616"/>
              </a:solidFill>
              <a:latin typeface="Source Sans Pro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spc="-1">
                <a:solidFill>
                  <a:srgbClr val="171616"/>
                </a:solidFill>
                <a:latin typeface="Source Sans Pro"/>
              </a:rPr>
              <a:t>- Use specific products </a:t>
            </a:r>
            <a:r>
              <a:rPr lang="fr-FR" sz="2400" b="0" strike="noStrike" spc="-1">
                <a:solidFill>
                  <a:srgbClr val="171616"/>
                </a:solidFill>
                <a:latin typeface="Source Sans Pro"/>
              </a:rPr>
              <a:t>such as </a:t>
            </a:r>
            <a:r>
              <a:rPr lang="fr-FR" sz="2400" b="1" strike="noStrike" spc="-1">
                <a:solidFill>
                  <a:srgbClr val="171616"/>
                </a:solidFill>
                <a:latin typeface="Source Sans Pro"/>
              </a:rPr>
              <a:t>Ecojoko </a:t>
            </a:r>
            <a:r>
              <a:rPr lang="fr-FR" sz="2400" strike="noStrike" spc="-1">
                <a:solidFill>
                  <a:srgbClr val="171616"/>
                </a:solidFill>
                <a:latin typeface="Source Sans Pro"/>
              </a:rPr>
              <a:t>for categorization (heating, fridge, …)</a:t>
            </a:r>
          </a:p>
          <a:p>
            <a:pPr marL="342900" indent="-34290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3" name="Picture 3" descr="Screenshot(16).png">
            <a:extLst>
              <a:ext uri="{FF2B5EF4-FFF2-40B4-BE49-F238E27FC236}">
                <a16:creationId xmlns:a16="http://schemas.microsoft.com/office/drawing/2014/main" id="{56757EA3-F4E6-40F5-8A1B-EAD57131B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9" y="454192"/>
            <a:ext cx="4382386" cy="3560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02D361-4FA2-429B-AB92-1C8230FF21EF}"/>
              </a:ext>
            </a:extLst>
          </p:cNvPr>
          <p:cNvSpPr txBox="1"/>
          <p:nvPr/>
        </p:nvSpPr>
        <p:spPr>
          <a:xfrm>
            <a:off x="318447" y="6464490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EC6FC3-F487-B587-33FB-1B5BBEE5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0000">
            <a:off x="6666658" y="3157484"/>
            <a:ext cx="1761396" cy="35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00B1431-582B-2951-099B-AB22CB24309D}"/>
              </a:ext>
            </a:extLst>
          </p:cNvPr>
          <p:cNvSpPr txBox="1"/>
          <p:nvPr/>
        </p:nvSpPr>
        <p:spPr>
          <a:xfrm>
            <a:off x="782736" y="826383"/>
            <a:ext cx="58728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500" b="1" i="0" u="none" strike="noStrike" kern="1200" cap="none" spc="0" normalizeH="0" baseline="0" noProof="0" dirty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Bonus : Telegram alerting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91BCE0-AE16-F962-5D51-5B1F76C77F88}"/>
              </a:ext>
            </a:extLst>
          </p:cNvPr>
          <p:cNvSpPr txBox="1"/>
          <p:nvPr/>
        </p:nvSpPr>
        <p:spPr>
          <a:xfrm>
            <a:off x="782736" y="2097271"/>
            <a:ext cx="4688498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1/ </a:t>
            </a:r>
            <a:r>
              <a:rPr lang="fr-FR" sz="2400" dirty="0" err="1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Create</a:t>
            </a:r>
            <a:r>
              <a:rPr lang="fr-FR" sz="2400" dirty="0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a bot</a:t>
            </a:r>
            <a:r>
              <a:rPr lang="fr-FR" sz="2400" dirty="0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 by </a:t>
            </a:r>
            <a:r>
              <a:rPr lang="fr-FR" sz="2400" dirty="0" err="1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speaking</a:t>
            </a:r>
            <a:r>
              <a:rPr lang="fr-FR" sz="2400" dirty="0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 on </a:t>
            </a:r>
            <a:r>
              <a:rPr lang="fr-FR" sz="2400" dirty="0" err="1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Telegram</a:t>
            </a:r>
            <a:endParaRPr kumimoji="0" lang="fr-FR" sz="2400" b="0" i="0" u="none" strike="noStrike" kern="1200" cap="none" spc="0" normalizeH="0" baseline="0" noProof="0" dirty="0" err="1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Source Sans Pro" panose="020B0503030403020204" pitchFamily="34" charset="77"/>
              <a:ea typeface="+mn-ea"/>
              <a:cs typeface="+mn-cs"/>
            </a:endParaRPr>
          </a:p>
          <a:p>
            <a:pPr>
              <a:defRPr/>
            </a:pPr>
            <a:endParaRPr lang="fr-FR" sz="2400" dirty="0">
              <a:solidFill>
                <a:srgbClr val="E7E6E6">
                  <a:lumMod val="10000"/>
                </a:srgbClr>
              </a:solidFill>
              <a:latin typeface="Source Sans Pro" panose="020B05030304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rgbClr val="E7E6E6">
                    <a:lumMod val="10000"/>
                  </a:srgbClr>
                </a:solidFill>
                <a:latin typeface="Source Sans Pro" panose="020B0503030403020204" pitchFamily="34" charset="77"/>
              </a:rPr>
              <a:t>2/ configure alert in grafana</a:t>
            </a:r>
          </a:p>
          <a:p>
            <a:pPr>
              <a:defRPr/>
            </a:pPr>
            <a:endParaRPr lang="fr-FR" sz="2400" dirty="0">
              <a:solidFill>
                <a:srgbClr val="E7E6E6">
                  <a:lumMod val="10000"/>
                </a:srgbClr>
              </a:solidFill>
              <a:latin typeface="Source Sans Pro" panose="020B0503030403020204" pitchFamily="34" charset="77"/>
            </a:endParaRPr>
          </a:p>
          <a:p>
            <a:pPr>
              <a:defRPr/>
            </a:pPr>
            <a:endParaRPr lang="fr-FR" sz="2400" dirty="0">
              <a:solidFill>
                <a:srgbClr val="E7E6E6">
                  <a:lumMod val="10000"/>
                </a:srgbClr>
              </a:solidFill>
              <a:latin typeface="Source Sans Pro" panose="020B05030304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3/ configure bot in grafana</a:t>
            </a:r>
          </a:p>
        </p:txBody>
      </p:sp>
      <p:pic>
        <p:nvPicPr>
          <p:cNvPr id="13" name="Picture 13" descr="167524025238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87" y="441251"/>
            <a:ext cx="4397788" cy="5922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8862F8-0A5A-4216-B7FC-4A02A72A92D1}"/>
              </a:ext>
            </a:extLst>
          </p:cNvPr>
          <p:cNvSpPr txBox="1"/>
          <p:nvPr/>
        </p:nvSpPr>
        <p:spPr>
          <a:xfrm>
            <a:off x="318447" y="6464490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26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tabLst>
                <a:tab pos="0" algn="l"/>
              </a:tabLst>
            </a:pPr>
            <a:r>
              <a:rPr lang="fr-FR" sz="3500" b="1" spc="-1" dirty="0">
                <a:solidFill>
                  <a:srgbClr val="020A4A"/>
                </a:solidFill>
                <a:latin typeface="Source Sans Pro"/>
              </a:rPr>
              <a:t>Python to </a:t>
            </a:r>
            <a:r>
              <a:rPr lang="fr-FR" sz="3500" b="1" spc="-1" dirty="0" err="1">
                <a:solidFill>
                  <a:srgbClr val="020A4A"/>
                </a:solidFill>
                <a:latin typeface="Source Sans Pro"/>
              </a:rPr>
              <a:t>Telegram</a:t>
            </a:r>
            <a:r>
              <a:rPr lang="fr-FR" sz="3500" b="1" spc="-1" dirty="0">
                <a:solidFill>
                  <a:srgbClr val="020A4A"/>
                </a:solidFill>
                <a:latin typeface="Source Sans Pro"/>
              </a:rPr>
              <a:t> !</a:t>
            </a:r>
            <a:endParaRPr lang="fr-FR" sz="3500" b="1" strike="noStrike" spc="-1" dirty="0">
              <a:solidFill>
                <a:srgbClr val="020A4A"/>
              </a:solidFill>
              <a:latin typeface="Source Sans Pro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82640" y="2097360"/>
            <a:ext cx="4687920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- 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  <a:ea typeface="Source Sans Pro"/>
              </a:rPr>
              <a:t>Goal 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: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Send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alerts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when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your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 data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is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</a:rPr>
              <a:t>added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</a:rPr>
              <a:t>. </a:t>
            </a:r>
            <a:endParaRPr lang="fr-FR" sz="2400" b="0" strike="noStrike" spc="-1">
              <a:solidFill>
                <a:srgbClr val="171616"/>
              </a:solidFill>
              <a:latin typeface="Source Sans Pro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solidFill>
                <a:srgbClr val="171616"/>
              </a:solidFill>
              <a:latin typeface="Source Sans Pro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39505" y="4615721"/>
            <a:ext cx="552976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t">
            <a:spAutoFit/>
          </a:bodyPr>
          <a:lstStyle/>
          <a:p>
            <a:pPr>
              <a:tabLst>
                <a:tab pos="0" algn="l"/>
              </a:tabLst>
            </a:pPr>
            <a:r>
              <a:rPr lang="fr-FR" sz="2400" b="1" spc="-1" dirty="0" err="1">
                <a:solidFill>
                  <a:srgbClr val="171616"/>
                </a:solidFill>
                <a:latin typeface="Source Sans Pro"/>
              </a:rPr>
              <a:t>Only</a:t>
            </a:r>
            <a:r>
              <a:rPr lang="fr-FR" sz="2400" b="1" spc="-1" dirty="0">
                <a:solidFill>
                  <a:srgbClr val="171616"/>
                </a:solidFill>
                <a:latin typeface="Source Sans Pro"/>
              </a:rPr>
              <a:t> </a:t>
            </a:r>
            <a:r>
              <a:rPr lang="fr-FR" sz="2400" b="1" spc="-1" dirty="0">
                <a:solidFill>
                  <a:srgbClr val="171616"/>
                </a:solidFill>
                <a:latin typeface="Source Sans Pro"/>
                <a:cs typeface="Arial"/>
              </a:rPr>
              <a:t>5 </a:t>
            </a:r>
            <a:r>
              <a:rPr lang="fr-FR" sz="2400" b="1" spc="-1" dirty="0" err="1">
                <a:solidFill>
                  <a:srgbClr val="171616"/>
                </a:solidFill>
                <a:latin typeface="Source Sans Pro"/>
                <a:cs typeface="Arial"/>
              </a:rPr>
              <a:t>lines</a:t>
            </a:r>
            <a:r>
              <a:rPr lang="fr-FR" sz="2400" b="1" spc="-1" dirty="0">
                <a:solidFill>
                  <a:srgbClr val="171616"/>
                </a:solidFill>
                <a:latin typeface="Source Sans Pro"/>
                <a:cs typeface="Arial"/>
              </a:rPr>
              <a:t> of codes. quite simple !</a:t>
            </a:r>
            <a:endParaRPr lang="fr-FR" sz="2400" b="1" strike="noStrike" spc="-1" dirty="0">
              <a:solidFill>
                <a:srgbClr val="171616"/>
              </a:solidFill>
              <a:latin typeface="Source Sans Pro"/>
              <a:cs typeface="Arial"/>
            </a:endParaRPr>
          </a:p>
        </p:txBody>
      </p:sp>
      <p:pic>
        <p:nvPicPr>
          <p:cNvPr id="3" name="Picture 3" descr="Screenshot from 2023-02-01 10-29-04.png">
            <a:extLst>
              <a:ext uri="{FF2B5EF4-FFF2-40B4-BE49-F238E27FC236}">
                <a16:creationId xmlns:a16="http://schemas.microsoft.com/office/drawing/2014/main" id="{2CD06F8F-0FF2-4B28-910E-207E4600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67" y="430211"/>
            <a:ext cx="4335438" cy="2926829"/>
          </a:xfrm>
          <a:prstGeom prst="rect">
            <a:avLst/>
          </a:prstGeom>
        </p:spPr>
      </p:pic>
      <p:pic>
        <p:nvPicPr>
          <p:cNvPr id="2" name="Picture 3" descr="Screenshot(17).png">
            <a:extLst>
              <a:ext uri="{FF2B5EF4-FFF2-40B4-BE49-F238E27FC236}">
                <a16:creationId xmlns:a16="http://schemas.microsoft.com/office/drawing/2014/main" id="{BDBBD584-4C13-42E7-8C44-34120BCC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692" y="3302026"/>
            <a:ext cx="3565987" cy="3064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8241F-5D87-43F2-8EE0-CCEFEBC2D8F7}"/>
              </a:ext>
            </a:extLst>
          </p:cNvPr>
          <p:cNvSpPr txBox="1"/>
          <p:nvPr/>
        </p:nvSpPr>
        <p:spPr>
          <a:xfrm>
            <a:off x="284328" y="6509982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22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35;p5"/>
          <p:cNvPicPr/>
          <p:nvPr/>
        </p:nvPicPr>
        <p:blipFill>
          <a:blip r:embed="rId3"/>
          <a:stretch/>
        </p:blipFill>
        <p:spPr>
          <a:xfrm>
            <a:off x="3574080" y="3553200"/>
            <a:ext cx="393480" cy="38052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236;p5"/>
          <p:cNvPicPr/>
          <p:nvPr/>
        </p:nvPicPr>
        <p:blipFill>
          <a:blip r:embed="rId4"/>
          <a:stretch/>
        </p:blipFill>
        <p:spPr>
          <a:xfrm>
            <a:off x="3574080" y="4239518"/>
            <a:ext cx="406080" cy="39348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3461760" y="1683049"/>
            <a:ext cx="4688280" cy="1631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4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Thank you !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3200" spc="-1">
              <a:solidFill>
                <a:srgbClr val="020A4A"/>
              </a:solidFill>
              <a:latin typeface="Source Sans Pro"/>
              <a:ea typeface="Source Sans Pro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Find me online 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980520" y="292824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3"/>
          <p:cNvSpPr/>
          <p:nvPr/>
        </p:nvSpPr>
        <p:spPr>
          <a:xfrm>
            <a:off x="3980520" y="3544920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victor.vitcheff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3980520" y="4205678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Victor2103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135720" y="6400800"/>
            <a:ext cx="7864920" cy="353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alibri"/>
                <a:ea typeface="Calibri"/>
              </a:rPr>
              <a:t>I save on my bills by monitoring my linky meter.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420098" y="1021518"/>
            <a:ext cx="3220560" cy="26622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6100" b="0" strike="noStrike" spc="-1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lang="en-US" sz="161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293393" y="1125701"/>
            <a:ext cx="3672720" cy="2246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3400" b="0" strike="noStrike" spc="-1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lang="en-US" sz="13400" b="0" strike="noStrike" spc="-1">
              <a:latin typeface="Arial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A3FC9800-7C9D-1AB9-CFB1-963EF430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0" y="3380811"/>
            <a:ext cx="3840502" cy="3343982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13115790-445C-EE1B-D2A7-B81743CC11CC}"/>
              </a:ext>
            </a:extLst>
          </p:cNvPr>
          <p:cNvSpPr/>
          <p:nvPr/>
        </p:nvSpPr>
        <p:spPr>
          <a:xfrm>
            <a:off x="8146554" y="4062526"/>
            <a:ext cx="3220560" cy="26622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6100" b="0" strike="noStrike" spc="-1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lang="en-US" sz="16100" b="0" strike="noStrike" spc="-1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D1198E3D-D188-36BA-FCA9-81B7B1D2B522}"/>
              </a:ext>
            </a:extLst>
          </p:cNvPr>
          <p:cNvSpPr/>
          <p:nvPr/>
        </p:nvSpPr>
        <p:spPr>
          <a:xfrm>
            <a:off x="9241187" y="17705"/>
            <a:ext cx="3220560" cy="446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7800" b="0" strike="noStrike" spc="-1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lang="en-US" sz="27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515280" y="814653"/>
            <a:ext cx="4357440" cy="4171680"/>
          </a:xfrm>
          <a:prstGeom prst="rect">
            <a:avLst/>
          </a:prstGeom>
          <a:solidFill>
            <a:schemeClr val="lt1"/>
          </a:solidFill>
          <a:ln w="190440">
            <a:solidFill>
              <a:schemeClr val="accen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6626880" y="935973"/>
            <a:ext cx="4133520" cy="3928680"/>
          </a:xfrm>
          <a:prstGeom prst="rect">
            <a:avLst/>
          </a:prstGeom>
          <a:solidFill>
            <a:schemeClr val="lt1"/>
          </a:solidFill>
          <a:ln w="63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527760" y="826560"/>
            <a:ext cx="5872320" cy="20159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Hello !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3500" b="1" spc="-1">
              <a:solidFill>
                <a:srgbClr val="020A4A"/>
              </a:solidFill>
              <a:latin typeface="Source Sans Pro"/>
              <a:ea typeface="Source Sans Pro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Victor Vitcheff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000" spc="-1">
                <a:solidFill>
                  <a:srgbClr val="020A4A"/>
                </a:solidFill>
                <a:latin typeface="Source Sans Pro"/>
              </a:rPr>
              <a:t>Co-op data student @ OVHcloud</a:t>
            </a:r>
            <a:endParaRPr lang="en-US" sz="2000" strike="noStrike" spc="-1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27760" y="2097360"/>
            <a:ext cx="468792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5"/>
          <p:cNvSpPr/>
          <p:nvPr/>
        </p:nvSpPr>
        <p:spPr>
          <a:xfrm>
            <a:off x="527760" y="468396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Google Shape;94;g200c4671d51_0_29"/>
          <p:cNvPicPr/>
          <p:nvPr/>
        </p:nvPicPr>
        <p:blipFill>
          <a:blip r:embed="rId2"/>
          <a:stretch/>
        </p:blipFill>
        <p:spPr>
          <a:xfrm>
            <a:off x="6626880" y="982413"/>
            <a:ext cx="4069080" cy="388224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95;g200c4671d51_0_29"/>
          <p:cNvPicPr/>
          <p:nvPr/>
        </p:nvPicPr>
        <p:blipFill>
          <a:blip r:embed="rId3"/>
          <a:stretch/>
        </p:blipFill>
        <p:spPr>
          <a:xfrm>
            <a:off x="527760" y="3260435"/>
            <a:ext cx="393480" cy="38052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921600" y="3253311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victor.vitcheff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3" name="Google Shape;97;g200c4671d51_0_29"/>
          <p:cNvPicPr/>
          <p:nvPr/>
        </p:nvPicPr>
        <p:blipFill>
          <a:blip r:embed="rId4"/>
          <a:stretch/>
        </p:blipFill>
        <p:spPr>
          <a:xfrm>
            <a:off x="527760" y="3751484"/>
            <a:ext cx="406080" cy="393480"/>
          </a:xfrm>
          <a:prstGeom prst="rect">
            <a:avLst/>
          </a:prstGeom>
          <a:ln>
            <a:noFill/>
          </a:ln>
        </p:spPr>
      </p:pic>
      <p:sp>
        <p:nvSpPr>
          <p:cNvPr id="134" name="CustomShape 7"/>
          <p:cNvSpPr/>
          <p:nvPr/>
        </p:nvSpPr>
        <p:spPr>
          <a:xfrm>
            <a:off x="934200" y="3751200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Victor2103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894C4EC4-4FAD-6FE4-3AAD-B64D7E88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96" y="5402713"/>
            <a:ext cx="5320687" cy="640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346000" y="577440"/>
            <a:ext cx="5872320" cy="6309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Why monitoring my bills ?</a:t>
            </a:r>
          </a:p>
        </p:txBody>
      </p:sp>
      <p:sp>
        <p:nvSpPr>
          <p:cNvPr id="139" name="CustomShape 3"/>
          <p:cNvSpPr/>
          <p:nvPr/>
        </p:nvSpPr>
        <p:spPr>
          <a:xfrm>
            <a:off x="774753" y="1638453"/>
            <a:ext cx="2924792" cy="2677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400" b="0" i="1" strike="noStrike" spc="-1" dirty="0" err="1">
                <a:solidFill>
                  <a:srgbClr val="020A4A"/>
                </a:solidFill>
                <a:latin typeface="Arial"/>
                <a:ea typeface="Arial"/>
              </a:rPr>
              <a:t>Seriously</a:t>
            </a: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?</a:t>
            </a:r>
            <a:endParaRPr lang="en-US" sz="2400" b="0" i="1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EDF bills me</a:t>
            </a:r>
            <a:endParaRPr lang="en-US" sz="2400" b="0" i="1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400" i="1" spc="-1" dirty="0">
                <a:solidFill>
                  <a:srgbClr val="020A4A"/>
                </a:solidFill>
                <a:latin typeface="Arial"/>
                <a:ea typeface="Arial"/>
              </a:rPr>
              <a:t>100</a:t>
            </a: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€ per </a:t>
            </a:r>
            <a:r>
              <a:rPr lang="fr-FR" sz="2400" b="0" i="1" strike="noStrike" spc="-1" dirty="0" err="1">
                <a:solidFill>
                  <a:srgbClr val="020A4A"/>
                </a:solidFill>
                <a:latin typeface="Arial"/>
                <a:ea typeface="Arial"/>
              </a:rPr>
              <a:t>month</a:t>
            </a: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.</a:t>
            </a:r>
            <a:endParaRPr lang="fr-FR" sz="2400" b="0" i="1" strike="noStrike" spc="-1" dirty="0">
              <a:solidFill>
                <a:srgbClr val="020A4A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400" b="0" i="1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400" b="0" i="1" strike="noStrike" spc="-1" dirty="0" err="1">
                <a:solidFill>
                  <a:srgbClr val="020A4A"/>
                </a:solidFill>
                <a:latin typeface="Arial"/>
                <a:ea typeface="Arial"/>
              </a:rPr>
              <a:t>Does</a:t>
            </a: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 </a:t>
            </a:r>
            <a:r>
              <a:rPr lang="fr-FR" sz="2400" b="0" i="1" strike="noStrike" spc="-1" dirty="0" err="1">
                <a:solidFill>
                  <a:srgbClr val="020A4A"/>
                </a:solidFill>
                <a:latin typeface="Arial"/>
                <a:ea typeface="Arial"/>
              </a:rPr>
              <a:t>someone</a:t>
            </a: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 have</a:t>
            </a:r>
            <a:endParaRPr lang="en-US" sz="2400" b="0" i="1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400" b="0" i="1" strike="noStrike" spc="-1" dirty="0">
                <a:solidFill>
                  <a:srgbClr val="020A4A"/>
                </a:solidFill>
                <a:latin typeface="Arial"/>
                <a:ea typeface="Arial"/>
              </a:rPr>
              <a:t>a solution ?</a:t>
            </a:r>
            <a:endParaRPr lang="en-US" sz="2400" b="0" i="1" strike="noStrike" spc="-1" dirty="0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5864666" y="4085276"/>
            <a:ext cx="601782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Why not using the EDF or Enedis app ?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2261F-9786-2EE4-5FCB-65603D7AA3F0}"/>
              </a:ext>
            </a:extLst>
          </p:cNvPr>
          <p:cNvSpPr txBox="1"/>
          <p:nvPr/>
        </p:nvSpPr>
        <p:spPr>
          <a:xfrm>
            <a:off x="5346000" y="1873860"/>
            <a:ext cx="616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rgbClr val="002060"/>
                </a:solidFill>
              </a:rPr>
              <a:t>Limit my consumptions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rgbClr val="002060"/>
                </a:solidFill>
              </a:rPr>
              <a:t>Get some alert when abnormal activity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rgbClr val="002060"/>
                </a:solidFill>
              </a:rPr>
              <a:t>And much more … sky is the limit :)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9A011E65-1711-4770-85EF-510A634E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35" y="6267070"/>
            <a:ext cx="4467702" cy="538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39820" y="1730880"/>
            <a:ext cx="10456560" cy="4669560"/>
          </a:xfrm>
          <a:prstGeom prst="rect">
            <a:avLst/>
          </a:prstGeom>
          <a:solidFill>
            <a:schemeClr val="lt1"/>
          </a:solidFill>
          <a:ln w="190440">
            <a:solidFill>
              <a:schemeClr val="accen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951780" y="1839240"/>
            <a:ext cx="10232640" cy="4470120"/>
          </a:xfrm>
          <a:prstGeom prst="rect">
            <a:avLst/>
          </a:prstGeom>
          <a:solidFill>
            <a:schemeClr val="lt1"/>
          </a:solidFill>
          <a:ln w="63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527760" y="725892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Official App : EDF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942420" y="2110320"/>
            <a:ext cx="468792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5"/>
          <p:cNvSpPr/>
          <p:nvPr/>
        </p:nvSpPr>
        <p:spPr>
          <a:xfrm>
            <a:off x="942420" y="469692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Google Shape;120;g200c4671d51_0_52"/>
          <p:cNvPicPr/>
          <p:nvPr/>
        </p:nvPicPr>
        <p:blipFill>
          <a:blip r:embed="rId2"/>
          <a:stretch/>
        </p:blipFill>
        <p:spPr>
          <a:xfrm>
            <a:off x="895620" y="1768320"/>
            <a:ext cx="10400760" cy="4516560"/>
          </a:xfrm>
          <a:prstGeom prst="rect">
            <a:avLst/>
          </a:prstGeom>
          <a:ln w="63360">
            <a:solidFill>
              <a:schemeClr val="dk1"/>
            </a:solidFill>
            <a:rou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39820" y="1730880"/>
            <a:ext cx="10456560" cy="4669560"/>
          </a:xfrm>
          <a:prstGeom prst="rect">
            <a:avLst/>
          </a:prstGeom>
          <a:solidFill>
            <a:schemeClr val="lt1"/>
          </a:solidFill>
          <a:ln w="190440">
            <a:solidFill>
              <a:schemeClr val="accen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951780" y="1839240"/>
            <a:ext cx="10232640" cy="4470120"/>
          </a:xfrm>
          <a:prstGeom prst="rect">
            <a:avLst/>
          </a:prstGeom>
          <a:solidFill>
            <a:schemeClr val="lt1"/>
          </a:solidFill>
          <a:ln w="63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527760" y="725892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Official App : Enedis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942420" y="2110320"/>
            <a:ext cx="4687920" cy="4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5"/>
          <p:cNvSpPr/>
          <p:nvPr/>
        </p:nvSpPr>
        <p:spPr>
          <a:xfrm>
            <a:off x="942420" y="4696920"/>
            <a:ext cx="46879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 descr="Screenshot(14).png">
            <a:extLst>
              <a:ext uri="{FF2B5EF4-FFF2-40B4-BE49-F238E27FC236}">
                <a16:creationId xmlns:a16="http://schemas.microsoft.com/office/drawing/2014/main" id="{0253ED67-2B02-49E2-90EC-71D0721B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04" y="1876950"/>
            <a:ext cx="5383618" cy="4388868"/>
          </a:xfrm>
          <a:prstGeom prst="rect">
            <a:avLst/>
          </a:prstGeom>
        </p:spPr>
      </p:pic>
      <p:pic>
        <p:nvPicPr>
          <p:cNvPr id="4" name="Picture 4" descr="Screenshot(15).png">
            <a:extLst>
              <a:ext uri="{FF2B5EF4-FFF2-40B4-BE49-F238E27FC236}">
                <a16:creationId xmlns:a16="http://schemas.microsoft.com/office/drawing/2014/main" id="{FD33A9AC-73C8-438B-9DCF-64F97C9E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7" y="1916930"/>
            <a:ext cx="4745665" cy="43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9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>
            <a:extLst>
              <a:ext uri="{FF2B5EF4-FFF2-40B4-BE49-F238E27FC236}">
                <a16:creationId xmlns:a16="http://schemas.microsoft.com/office/drawing/2014/main" id="{FFED1634-884C-7ADC-BE42-E6B7BCA8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626" y="2494092"/>
            <a:ext cx="3811318" cy="4373146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ADD07235-6AEE-1A5F-CAFC-B54F865B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56" y="366890"/>
            <a:ext cx="5798792" cy="3634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BD67A-C29A-399C-2D04-776A5C06644E}"/>
              </a:ext>
            </a:extLst>
          </p:cNvPr>
          <p:cNvSpPr txBox="1"/>
          <p:nvPr/>
        </p:nvSpPr>
        <p:spPr>
          <a:xfrm>
            <a:off x="3410151" y="988800"/>
            <a:ext cx="4969027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002060"/>
                </a:solidFill>
              </a:rPr>
              <a:t>I want more ! </a:t>
            </a:r>
            <a:endParaRPr lang="en-US" sz="2800" i="1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</a:rPr>
              <a:t>More accuracy, per minutes</a:t>
            </a:r>
            <a:endParaRPr lang="en-US" sz="2400" i="1" dirty="0">
              <a:solidFill>
                <a:srgbClr val="002060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</a:rPr>
              <a:t>Bills forecast in euros</a:t>
            </a:r>
            <a:endParaRPr lang="en-US" sz="2400" i="1" dirty="0">
              <a:solidFill>
                <a:srgbClr val="002060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</a:rPr>
              <a:t>Alerting</a:t>
            </a:r>
            <a:endParaRPr lang="en-US" sz="2400" i="1" dirty="0">
              <a:solidFill>
                <a:srgbClr val="002060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</a:rPr>
              <a:t>Better dashboard visualization</a:t>
            </a:r>
            <a:endParaRPr lang="en-US" sz="2400" i="1" dirty="0">
              <a:solidFill>
                <a:srgbClr val="002060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</a:rPr>
              <a:t>….</a:t>
            </a:r>
            <a:endParaRPr lang="en-US" sz="2400" i="1" dirty="0">
              <a:solidFill>
                <a:srgbClr val="002060"/>
              </a:solidFill>
              <a:cs typeface="Arial"/>
            </a:endParaRPr>
          </a:p>
          <a:p>
            <a:endParaRPr lang="en-US" sz="2800"/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1EDD7811-2E16-0E17-170C-27732B58D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58"/>
          <a:stretch/>
        </p:blipFill>
        <p:spPr>
          <a:xfrm>
            <a:off x="8765309" y="2760250"/>
            <a:ext cx="3203751" cy="410698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C782CAB3-C2C3-B97C-E7CB-AE596199A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85520" flipH="1">
            <a:off x="6661621" y="2898308"/>
            <a:ext cx="1877660" cy="1862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43EB8-0CD0-14A8-1C56-D7C00C9AD198}"/>
              </a:ext>
            </a:extLst>
          </p:cNvPr>
          <p:cNvSpPr txBox="1"/>
          <p:nvPr/>
        </p:nvSpPr>
        <p:spPr>
          <a:xfrm>
            <a:off x="6790533" y="3647685"/>
            <a:ext cx="162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2060"/>
                </a:solidFill>
              </a:rPr>
              <a:t>Good luck…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35C9930E-D724-4118-847F-6C38F400A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132" y="6358055"/>
            <a:ext cx="3182538" cy="3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38;p4"/>
          <p:cNvPicPr/>
          <p:nvPr/>
        </p:nvPicPr>
        <p:blipFill>
          <a:blip r:embed="rId3"/>
          <a:stretch/>
        </p:blipFill>
        <p:spPr>
          <a:xfrm>
            <a:off x="7705080" y="987480"/>
            <a:ext cx="3647160" cy="487332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fr-FR" sz="35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/>
                <a:ea typeface="Source Sans Pro"/>
              </a:rPr>
              <a:t>Step 1 : get my Linky data</a:t>
            </a:r>
            <a:endParaRPr kumimoji="0" lang="en-US" sz="3500" b="0" i="0" u="none" strike="noStrike" kern="1200" cap="none" spc="-1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82640" y="4683960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fr-FR" sz="24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Sans Pro"/>
                <a:ea typeface="Source Sans Pro"/>
              </a:rPr>
              <a:t>And now ?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212F6-2AC0-9AD9-E529-1798DEAD9D69}"/>
              </a:ext>
            </a:extLst>
          </p:cNvPr>
          <p:cNvSpPr txBox="1"/>
          <p:nvPr/>
        </p:nvSpPr>
        <p:spPr>
          <a:xfrm>
            <a:off x="671499" y="2295124"/>
            <a:ext cx="60946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680">
              <a:lnSpc>
                <a:spcPct val="100000"/>
              </a:lnSpc>
              <a:buClr>
                <a:srgbClr val="020A4A"/>
              </a:buClr>
            </a:pPr>
            <a:r>
              <a:rPr lang="fr-FR" sz="2800" spc="-1">
                <a:solidFill>
                  <a:srgbClr val="002060"/>
                </a:solidFill>
                <a:latin typeface="Source Sans Pro"/>
                <a:ea typeface="Source Sans Pro"/>
              </a:rPr>
              <a:t>Can i get access to </a:t>
            </a:r>
            <a:r>
              <a:rPr lang="fr-FR" sz="2800" b="0" strike="noStrike" spc="-1">
                <a:solidFill>
                  <a:srgbClr val="002060"/>
                </a:solidFill>
                <a:latin typeface="Source Sans Pro"/>
                <a:ea typeface="Source Sans Pro"/>
              </a:rPr>
              <a:t>Enedis API ???</a:t>
            </a:r>
            <a:endParaRPr lang="en-US" sz="2800" b="0" strike="noStrike" spc="-1">
              <a:solidFill>
                <a:srgbClr val="00206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solidFill>
                <a:srgbClr val="002060"/>
              </a:solidFill>
              <a:latin typeface="Arial"/>
            </a:endParaRPr>
          </a:p>
          <a:p>
            <a:pPr marL="76680">
              <a:lnSpc>
                <a:spcPct val="100000"/>
              </a:lnSpc>
              <a:buClr>
                <a:srgbClr val="020A4A"/>
              </a:buClr>
              <a:tabLst>
                <a:tab pos="0" algn="l"/>
              </a:tabLst>
            </a:pPr>
            <a:r>
              <a:rPr lang="fr-FR" sz="2800" b="0" strike="noStrike" spc="-1">
                <a:solidFill>
                  <a:srgbClr val="002060"/>
                </a:solidFill>
                <a:latin typeface="Source Sans Pro"/>
                <a:ea typeface="Source Sans Pro"/>
              </a:rPr>
              <a:t>My Electrical Data  to the rescue</a:t>
            </a:r>
          </a:p>
          <a:p>
            <a:pPr marL="76680">
              <a:lnSpc>
                <a:spcPct val="100000"/>
              </a:lnSpc>
              <a:buClr>
                <a:srgbClr val="020A4A"/>
              </a:buClr>
              <a:tabLst>
                <a:tab pos="0" algn="l"/>
              </a:tabLst>
            </a:pPr>
            <a:r>
              <a:rPr lang="en-US" sz="1600" b="0" strike="noStrike" spc="-1">
                <a:solidFill>
                  <a:srgbClr val="002060"/>
                </a:solidFill>
                <a:latin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https://myelectricaldata.fr/</a:t>
            </a:r>
            <a:r>
              <a:rPr lang="fr-FR" sz="1600" spc="-1">
                <a:solidFill>
                  <a:srgbClr val="002060"/>
                </a:solidFill>
                <a:latin typeface="Source Sans Pro"/>
              </a:rPr>
              <a:t> </a:t>
            </a:r>
            <a:endParaRPr lang="en-US" sz="1600" b="0" strike="noStrike" spc="-1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2" name="Picture 3" descr="Screenshot(9).png">
            <a:extLst>
              <a:ext uri="{FF2B5EF4-FFF2-40B4-BE49-F238E27FC236}">
                <a16:creationId xmlns:a16="http://schemas.microsoft.com/office/drawing/2014/main" id="{20A0FAC7-E826-4490-9C90-0AEFC218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885" y="457533"/>
            <a:ext cx="4380834" cy="5916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66F98-E5AA-4DDA-A104-E132325FAEE2}"/>
              </a:ext>
            </a:extLst>
          </p:cNvPr>
          <p:cNvSpPr txBox="1"/>
          <p:nvPr/>
        </p:nvSpPr>
        <p:spPr>
          <a:xfrm>
            <a:off x="318447" y="6464490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85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38;p4"/>
          <p:cNvPicPr/>
          <p:nvPr/>
        </p:nvPicPr>
        <p:blipFill>
          <a:blip r:embed="rId3"/>
          <a:stretch/>
        </p:blipFill>
        <p:spPr>
          <a:xfrm>
            <a:off x="7705080" y="987480"/>
            <a:ext cx="3647160" cy="487332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5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Step 2 : store my data</a:t>
            </a:r>
            <a:endParaRPr lang="en-US" sz="35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82640" y="2097360"/>
            <a:ext cx="4687920" cy="19389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marL="76200">
              <a:lnSpc>
                <a:spcPct val="100000"/>
              </a:lnSpc>
              <a:buClr>
                <a:srgbClr val="171616"/>
              </a:buClr>
            </a:pPr>
            <a:r>
              <a:rPr lang="fr-FR" sz="2400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Ideas</a:t>
            </a:r>
            <a:r>
              <a:rPr lang="fr-FR" sz="2400" spc="-1" dirty="0">
                <a:solidFill>
                  <a:srgbClr val="171616"/>
                </a:solidFill>
                <a:latin typeface="Source Sans Pro"/>
                <a:ea typeface="Source Sans Pro"/>
              </a:rPr>
              <a:t> to store </a:t>
            </a:r>
            <a:r>
              <a:rPr lang="fr-FR" sz="2400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timeseries</a:t>
            </a:r>
            <a:endParaRPr lang="en-US" dirty="0" err="1"/>
          </a:p>
          <a:p>
            <a:pPr marL="457200" indent="-380365">
              <a:lnSpc>
                <a:spcPct val="100000"/>
              </a:lnSpc>
              <a:buClr>
                <a:srgbClr val="171616"/>
              </a:buClr>
              <a:buFont typeface="Source Sans Pro"/>
              <a:buChar char="-"/>
            </a:pPr>
            <a:r>
              <a:rPr lang="fr-FR" sz="2400" b="0" strike="noStrike" spc="-1" dirty="0">
                <a:solidFill>
                  <a:srgbClr val="171616"/>
                </a:solidFill>
                <a:latin typeface="Source Sans Pro"/>
                <a:ea typeface="Source Sans Pro"/>
              </a:rPr>
              <a:t>PostgreSQL and </a:t>
            </a:r>
            <a:r>
              <a:rPr lang="fr-FR" sz="2400" b="0" strike="noStrike" spc="-1" dirty="0" err="1">
                <a:solidFill>
                  <a:srgbClr val="171616"/>
                </a:solidFill>
                <a:latin typeface="Source Sans Pro"/>
                <a:ea typeface="Source Sans Pro"/>
              </a:rPr>
              <a:t>TimescaleDB</a:t>
            </a:r>
            <a:endParaRPr lang="en-US" sz="2400" spc="-1" dirty="0" err="1">
              <a:solidFill>
                <a:srgbClr val="171616"/>
              </a:solidFill>
              <a:latin typeface="Arial"/>
              <a:ea typeface="Source Sans Pro"/>
              <a:cs typeface="Arial"/>
            </a:endParaRPr>
          </a:p>
          <a:p>
            <a:pPr marL="457200" indent="-380365">
              <a:lnSpc>
                <a:spcPct val="100000"/>
              </a:lnSpc>
              <a:buClr>
                <a:srgbClr val="171616"/>
              </a:buClr>
              <a:buFont typeface="Source Sans Pro"/>
              <a:buChar char="-"/>
            </a:pPr>
            <a:r>
              <a:rPr lang="en-US" sz="2400" b="0" strike="noStrike" spc="-1" dirty="0" err="1">
                <a:solidFill>
                  <a:srgbClr val="171616"/>
                </a:solidFill>
                <a:latin typeface="Arial"/>
              </a:rPr>
              <a:t>InfluxDB</a:t>
            </a:r>
            <a:r>
              <a:rPr lang="en-US" sz="2400" b="0" strike="noStrike" spc="-1" dirty="0">
                <a:solidFill>
                  <a:srgbClr val="171616"/>
                </a:solidFill>
                <a:latin typeface="Arial"/>
              </a:rPr>
              <a:t> ?</a:t>
            </a:r>
            <a:endParaRPr lang="en-US" sz="2400" spc="-1" dirty="0">
              <a:solidFill>
                <a:srgbClr val="171616"/>
              </a:solidFill>
              <a:latin typeface="Arial"/>
              <a:cs typeface="Arial"/>
            </a:endParaRPr>
          </a:p>
          <a:p>
            <a:pPr marL="457200" indent="-380520">
              <a:lnSpc>
                <a:spcPct val="100000"/>
              </a:lnSpc>
              <a:buClr>
                <a:srgbClr val="171616"/>
              </a:buClr>
              <a:buFont typeface="Source Sans Pro"/>
              <a:buChar char="-"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82640" y="4683960"/>
            <a:ext cx="46879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>
                <a:solidFill>
                  <a:srgbClr val="171616"/>
                </a:solidFill>
                <a:latin typeface="Source Sans Pro"/>
                <a:ea typeface="Source Sans Pro"/>
              </a:rPr>
              <a:t>And now ?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Picture 2" descr="Screenshot(10).png">
            <a:extLst>
              <a:ext uri="{FF2B5EF4-FFF2-40B4-BE49-F238E27FC236}">
                <a16:creationId xmlns:a16="http://schemas.microsoft.com/office/drawing/2014/main" id="{2E72724E-5AAC-4C2E-80A5-EED7EE57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835" y="987480"/>
            <a:ext cx="4373525" cy="5199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97337-FF11-4023-A0B6-32B8599A057C}"/>
              </a:ext>
            </a:extLst>
          </p:cNvPr>
          <p:cNvSpPr txBox="1"/>
          <p:nvPr/>
        </p:nvSpPr>
        <p:spPr>
          <a:xfrm>
            <a:off x="318447" y="6464490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38;p4"/>
          <p:cNvPicPr/>
          <p:nvPr/>
        </p:nvPicPr>
        <p:blipFill>
          <a:blip r:embed="rId3"/>
          <a:stretch/>
        </p:blipFill>
        <p:spPr>
          <a:xfrm>
            <a:off x="7705080" y="987480"/>
            <a:ext cx="3647160" cy="487332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782640" y="826560"/>
            <a:ext cx="5872320" cy="6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fr-FR" sz="3500" b="1" i="0" u="none" strike="noStrike" kern="1200" cap="none" spc="-1" normalizeH="0" baseline="0" noProof="0">
                <a:ln>
                  <a:noFill/>
                </a:ln>
                <a:solidFill>
                  <a:srgbClr val="020A4A"/>
                </a:solidFill>
                <a:effectLst/>
                <a:uLnTx/>
                <a:uFillTx/>
                <a:latin typeface="Source Sans Pro"/>
                <a:ea typeface="Source Sans Pro"/>
              </a:rPr>
              <a:t>Step 3 : visualize my data</a:t>
            </a:r>
            <a:endParaRPr kumimoji="0" lang="en-US" sz="35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02A398B8-F441-278D-3F17-F065424D69AC}"/>
              </a:ext>
            </a:extLst>
          </p:cNvPr>
          <p:cNvSpPr/>
          <p:nvPr/>
        </p:nvSpPr>
        <p:spPr>
          <a:xfrm>
            <a:off x="527760" y="2097360"/>
            <a:ext cx="468792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marL="457200" indent="-380520">
              <a:lnSpc>
                <a:spcPct val="100000"/>
              </a:lnSpc>
              <a:buClr>
                <a:srgbClr val="020A4A"/>
              </a:buClr>
              <a:buFont typeface="Source Sans Pro"/>
              <a:buChar char="-"/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Visualisation database</a:t>
            </a:r>
            <a:endParaRPr lang="en-US" sz="2400" b="0" strike="noStrike" spc="-1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20A4A"/>
              </a:buClr>
              <a:buFont typeface="Source Sans Pro"/>
              <a:buChar char="-"/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Existing dashboard</a:t>
            </a:r>
            <a:endParaRPr lang="en-US" sz="2400" b="0" strike="noStrike" spc="-1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20A4A"/>
              </a:buClr>
              <a:buFont typeface="Source Sans Pro"/>
              <a:buChar char="-"/>
            </a:pPr>
            <a:r>
              <a:rPr lang="fr-FR" sz="2400" b="0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Existing with OVHcloud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0B1AB2FF-25D6-535D-BB6E-723512663475}"/>
              </a:ext>
            </a:extLst>
          </p:cNvPr>
          <p:cNvSpPr/>
          <p:nvPr/>
        </p:nvSpPr>
        <p:spPr>
          <a:xfrm>
            <a:off x="972376" y="4020300"/>
            <a:ext cx="4687920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Open source tools, such as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>
                <a:solidFill>
                  <a:srgbClr val="020A4A"/>
                </a:solidFill>
                <a:latin typeface="Source Sans Pro"/>
                <a:ea typeface="Source Sans Pro"/>
              </a:rPr>
              <a:t>Grafana and Metabase works natively with PostgreSQL.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Picture 5" descr="Screenshot(11).png">
            <a:extLst>
              <a:ext uri="{FF2B5EF4-FFF2-40B4-BE49-F238E27FC236}">
                <a16:creationId xmlns:a16="http://schemas.microsoft.com/office/drawing/2014/main" id="{611A99C8-4598-4123-B13F-D832D405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679" y="977467"/>
            <a:ext cx="4346944" cy="5095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3C939-8309-4CC9-81EB-DB403F1DF7C7}"/>
              </a:ext>
            </a:extLst>
          </p:cNvPr>
          <p:cNvSpPr txBox="1"/>
          <p:nvPr/>
        </p:nvSpPr>
        <p:spPr>
          <a:xfrm>
            <a:off x="318448" y="6464490"/>
            <a:ext cx="6096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latin typeface="Calibri"/>
                <a:cs typeface="Calibri"/>
              </a:rPr>
              <a:t>I </a:t>
            </a:r>
            <a:r>
              <a:rPr lang="fr-FR" sz="1200" dirty="0" err="1">
                <a:latin typeface="Calibri"/>
                <a:cs typeface="Calibri"/>
              </a:rPr>
              <a:t>save</a:t>
            </a:r>
            <a:r>
              <a:rPr lang="fr-FR" sz="1200" dirty="0">
                <a:latin typeface="Calibri"/>
                <a:cs typeface="Calibri"/>
              </a:rPr>
              <a:t> on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bills by monitoring </a:t>
            </a:r>
            <a:r>
              <a:rPr lang="fr-FR" sz="1200" dirty="0" err="1">
                <a:latin typeface="Calibri"/>
                <a:cs typeface="Calibri"/>
              </a:rPr>
              <a:t>my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linky</a:t>
            </a:r>
            <a:r>
              <a:rPr lang="fr-FR" sz="1200" dirty="0">
                <a:latin typeface="Calibri"/>
                <a:cs typeface="Calibri"/>
              </a:rPr>
              <a:t> </a:t>
            </a:r>
            <a:r>
              <a:rPr lang="fr-FR" sz="1200" dirty="0" err="1">
                <a:latin typeface="Calibri"/>
                <a:cs typeface="Calibri"/>
              </a:rPr>
              <a:t>meter</a:t>
            </a:r>
            <a:r>
              <a:rPr lang="fr-FR" sz="1200" dirty="0">
                <a:latin typeface="Calibri"/>
                <a:cs typeface="Calibri"/>
              </a:rPr>
              <a:t>.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48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Personnalisé 6">
      <a:dk1>
        <a:srgbClr val="020A4A"/>
      </a:dk1>
      <a:lt1>
        <a:srgbClr val="FFFFFF"/>
      </a:lt1>
      <a:dk2>
        <a:srgbClr val="8083A5"/>
      </a:dk2>
      <a:lt2>
        <a:srgbClr val="E7E6E6"/>
      </a:lt2>
      <a:accent1>
        <a:srgbClr val="94C3F2"/>
      </a:accent1>
      <a:accent2>
        <a:srgbClr val="C1E16D"/>
      </a:accent2>
      <a:accent3>
        <a:srgbClr val="E5AC2B"/>
      </a:accent3>
      <a:accent4>
        <a:srgbClr val="DD92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467</Words>
  <Application>Microsoft Macintosh PowerPoint</Application>
  <PresentationFormat>Widescreen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anissa.benkhettab</dc:creator>
  <dc:description/>
  <cp:lastModifiedBy>verdebout bastien</cp:lastModifiedBy>
  <cp:revision>18</cp:revision>
  <dcterms:created xsi:type="dcterms:W3CDTF">2022-12-20T15:25:46Z</dcterms:created>
  <dcterms:modified xsi:type="dcterms:W3CDTF">2023-02-01T10:27:16Z</dcterms:modified>
  <dc:language>en-US</dc:language>
</cp:coreProperties>
</file>